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8"/>
  </p:notesMasterIdLst>
  <p:sldIdLst>
    <p:sldId id="256" r:id="rId2"/>
    <p:sldId id="331" r:id="rId3"/>
    <p:sldId id="426" r:id="rId4"/>
    <p:sldId id="276" r:id="rId5"/>
    <p:sldId id="375" r:id="rId6"/>
    <p:sldId id="423" r:id="rId7"/>
    <p:sldId id="428" r:id="rId8"/>
    <p:sldId id="427" r:id="rId9"/>
    <p:sldId id="432" r:id="rId10"/>
    <p:sldId id="384" r:id="rId11"/>
    <p:sldId id="430" r:id="rId12"/>
    <p:sldId id="429" r:id="rId13"/>
    <p:sldId id="326" r:id="rId14"/>
    <p:sldId id="433" r:id="rId15"/>
    <p:sldId id="417" r:id="rId16"/>
    <p:sldId id="330"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99CC00"/>
    <a:srgbClr val="CC0099"/>
    <a:srgbClr val="660066"/>
    <a:srgbClr val="D60093"/>
    <a:srgbClr val="00FFFF"/>
    <a:srgbClr val="FF0000"/>
    <a:srgbClr val="008000"/>
    <a:srgbClr val="FFFF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52" autoAdjust="0"/>
    <p:restoredTop sz="94660" autoAdjust="0"/>
  </p:normalViewPr>
  <p:slideViewPr>
    <p:cSldViewPr snapToGrid="0">
      <p:cViewPr varScale="1">
        <p:scale>
          <a:sx n="86" d="100"/>
          <a:sy n="86" d="100"/>
        </p:scale>
        <p:origin x="821" y="58"/>
      </p:cViewPr>
      <p:guideLst>
        <p:guide orient="horz" pos="2160"/>
        <p:guide pos="3840"/>
      </p:guideLst>
    </p:cSldViewPr>
  </p:slideViewPr>
  <p:outlineViewPr>
    <p:cViewPr>
      <p:scale>
        <a:sx n="33" d="100"/>
        <a:sy n="33" d="100"/>
      </p:scale>
      <p:origin x="258" y="1976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5C2040-14C8-49B4-8C90-702FCDCF7283}" type="datetimeFigureOut">
              <a:rPr lang="en-US" smtClean="0"/>
              <a:t>7/16/2019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EB148F-04B4-4EE4-A3D3-F7C2B70F23A4}" type="slidenum">
              <a:rPr lang="en-US" smtClean="0"/>
              <a:t>‹#›</a:t>
            </a:fld>
            <a:endParaRPr lang="en-US"/>
          </a:p>
        </p:txBody>
      </p:sp>
    </p:spTree>
    <p:extLst>
      <p:ext uri="{BB962C8B-B14F-4D97-AF65-F5344CB8AC3E}">
        <p14:creationId xmlns:p14="http://schemas.microsoft.com/office/powerpoint/2010/main" val="189660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7/16/2019</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7/16/2019</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2215977"/>
            <a:ext cx="8676222" cy="1594023"/>
          </a:xfrm>
          <a:noFill/>
          <a:ln>
            <a:noFill/>
          </a:ln>
        </p:spPr>
        <p:txBody>
          <a:bodyPr>
            <a:normAutofit/>
          </a:bodyPr>
          <a:lstStyle/>
          <a:p>
            <a:r>
              <a:rPr lang="en-US" sz="4000" b="1" dirty="0">
                <a:ln w="3175" cmpd="sng">
                  <a:solidFill>
                    <a:srgbClr val="002060"/>
                  </a:solidFill>
                </a:ln>
                <a:solidFill>
                  <a:srgbClr val="FF0000"/>
                </a:solidFill>
              </a:rPr>
              <a:t>FuelMart &amp; Subway </a:t>
            </a:r>
            <a:br>
              <a:rPr lang="en-US" sz="4000" b="1" dirty="0">
                <a:ln w="3175" cmpd="sng">
                  <a:solidFill>
                    <a:srgbClr val="002060"/>
                  </a:solidFill>
                </a:ln>
                <a:solidFill>
                  <a:srgbClr val="FF0000"/>
                </a:solidFill>
              </a:rPr>
            </a:br>
            <a:r>
              <a:rPr lang="en-US" sz="4000" b="1" dirty="0">
                <a:ln w="3175" cmpd="sng">
                  <a:solidFill>
                    <a:srgbClr val="002060"/>
                  </a:solidFill>
                </a:ln>
                <a:solidFill>
                  <a:srgbClr val="FF0000"/>
                </a:solidFill>
              </a:rPr>
              <a:t>Safety Committee Meeting</a:t>
            </a:r>
          </a:p>
        </p:txBody>
      </p:sp>
      <p:sp>
        <p:nvSpPr>
          <p:cNvPr id="3" name="Subtitle 2"/>
          <p:cNvSpPr>
            <a:spLocks noGrp="1"/>
          </p:cNvSpPr>
          <p:nvPr>
            <p:ph type="subTitle" idx="1"/>
          </p:nvPr>
        </p:nvSpPr>
        <p:spPr/>
        <p:txBody>
          <a:bodyPr/>
          <a:lstStyle/>
          <a:p>
            <a:r>
              <a:rPr lang="en-US" dirty="0"/>
              <a:t>Wednesday, July 17, 2019</a:t>
            </a:r>
          </a:p>
          <a:p>
            <a:r>
              <a:rPr lang="en-US" dirty="0"/>
              <a:t>2:00 PM</a:t>
            </a:r>
          </a:p>
          <a:p>
            <a:r>
              <a:rPr lang="en-US" dirty="0"/>
              <a:t>Corporate Office Conference Room and GoTo Meeting Web Conference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3641" t="33878" r="24603" b="43165"/>
          <a:stretch/>
        </p:blipFill>
        <p:spPr>
          <a:xfrm>
            <a:off x="4054244" y="831634"/>
            <a:ext cx="3928725" cy="1267330"/>
          </a:xfrm>
          <a:prstGeom prst="rect">
            <a:avLst/>
          </a:prstGeom>
        </p:spPr>
      </p:pic>
    </p:spTree>
    <p:extLst>
      <p:ext uri="{BB962C8B-B14F-4D97-AF65-F5344CB8AC3E}">
        <p14:creationId xmlns:p14="http://schemas.microsoft.com/office/powerpoint/2010/main" val="3682916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90945" y="508627"/>
            <a:ext cx="6722919"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customer Incident:</a:t>
            </a:r>
          </a:p>
          <a:p>
            <a:endParaRPr lang="en-US" b="1" dirty="0">
              <a:solidFill>
                <a:srgbClr val="FF0000"/>
              </a:solidFill>
            </a:endParaRPr>
          </a:p>
        </p:txBody>
      </p:sp>
      <p:sp>
        <p:nvSpPr>
          <p:cNvPr id="5" name="Content Placeholder 2"/>
          <p:cNvSpPr>
            <a:spLocks noGrp="1"/>
          </p:cNvSpPr>
          <p:nvPr>
            <p:ph idx="1"/>
          </p:nvPr>
        </p:nvSpPr>
        <p:spPr>
          <a:xfrm>
            <a:off x="290945" y="916118"/>
            <a:ext cx="11311029" cy="1451294"/>
          </a:xfrm>
        </p:spPr>
        <p:txBody>
          <a:bodyPr>
            <a:normAutofit/>
          </a:bodyPr>
          <a:lstStyle/>
          <a:p>
            <a:pPr marL="0" indent="0">
              <a:buNone/>
            </a:pPr>
            <a:r>
              <a:rPr lang="en-US" sz="2000" dirty="0">
                <a:effectLst/>
              </a:rPr>
              <a:t>FM 727 on 06/29/2019 – Customer walking dog in grass area and tripped on an open drain pipe and fell resulting in possible injuries.  Customer declined an ambulance.</a:t>
            </a:r>
            <a:endParaRPr lang="en-US" dirty="0">
              <a:solidFill>
                <a:srgbClr val="FFFF00"/>
              </a:solidFill>
            </a:endParaRPr>
          </a:p>
        </p:txBody>
      </p:sp>
      <p:pic>
        <p:nvPicPr>
          <p:cNvPr id="4" name="Picture 3" descr="A close up of a green field&#10;&#10;Description automatically generated">
            <a:extLst>
              <a:ext uri="{FF2B5EF4-FFF2-40B4-BE49-F238E27FC236}">
                <a16:creationId xmlns:a16="http://schemas.microsoft.com/office/drawing/2014/main" id="{5DC7529D-E25B-47ED-96C4-528B4340DC8D}"/>
              </a:ext>
            </a:extLst>
          </p:cNvPr>
          <p:cNvPicPr>
            <a:picLocks noChangeAspect="1"/>
          </p:cNvPicPr>
          <p:nvPr/>
        </p:nvPicPr>
        <p:blipFill>
          <a:blip r:embed="rId2"/>
          <a:stretch>
            <a:fillRect/>
          </a:stretch>
        </p:blipFill>
        <p:spPr>
          <a:xfrm>
            <a:off x="5045312" y="2049256"/>
            <a:ext cx="3456699" cy="4606696"/>
          </a:xfrm>
          <a:prstGeom prst="rect">
            <a:avLst/>
          </a:prstGeom>
        </p:spPr>
      </p:pic>
      <p:pic>
        <p:nvPicPr>
          <p:cNvPr id="7" name="Picture 6" descr="A tall green grass&#10;&#10;Description automatically generated">
            <a:extLst>
              <a:ext uri="{FF2B5EF4-FFF2-40B4-BE49-F238E27FC236}">
                <a16:creationId xmlns:a16="http://schemas.microsoft.com/office/drawing/2014/main" id="{E08BAF46-EF46-4ACD-A2F1-1CF168D3057D}"/>
              </a:ext>
            </a:extLst>
          </p:cNvPr>
          <p:cNvPicPr>
            <a:picLocks noChangeAspect="1"/>
          </p:cNvPicPr>
          <p:nvPr/>
        </p:nvPicPr>
        <p:blipFill>
          <a:blip r:embed="rId3"/>
          <a:stretch>
            <a:fillRect/>
          </a:stretch>
        </p:blipFill>
        <p:spPr>
          <a:xfrm>
            <a:off x="104368" y="2697261"/>
            <a:ext cx="4783439" cy="3586656"/>
          </a:xfrm>
          <a:prstGeom prst="rect">
            <a:avLst/>
          </a:prstGeom>
        </p:spPr>
      </p:pic>
      <p:pic>
        <p:nvPicPr>
          <p:cNvPr id="1026" name="1D62ABB6-5FD0-40B3-BD2C-DD026F6A6FA9" descr="image1.jpeg">
            <a:extLst>
              <a:ext uri="{FF2B5EF4-FFF2-40B4-BE49-F238E27FC236}">
                <a16:creationId xmlns:a16="http://schemas.microsoft.com/office/drawing/2014/main" id="{4A916FC0-CA34-4D33-8829-3E1407807B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9517" y="2049256"/>
            <a:ext cx="3428115" cy="460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5542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6705472"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641 diesel spill:</a:t>
            </a:r>
          </a:p>
          <a:p>
            <a:endParaRPr lang="en-US" b="1" dirty="0">
              <a:solidFill>
                <a:srgbClr val="FF0000"/>
              </a:solidFill>
            </a:endParaRPr>
          </a:p>
        </p:txBody>
      </p:sp>
      <p:sp>
        <p:nvSpPr>
          <p:cNvPr id="5" name="Content Placeholder 2"/>
          <p:cNvSpPr>
            <a:spLocks noGrp="1"/>
          </p:cNvSpPr>
          <p:nvPr>
            <p:ph idx="1"/>
          </p:nvPr>
        </p:nvSpPr>
        <p:spPr>
          <a:xfrm>
            <a:off x="342705" y="544394"/>
            <a:ext cx="11506590" cy="2163295"/>
          </a:xfrm>
        </p:spPr>
        <p:txBody>
          <a:bodyPr>
            <a:normAutofit/>
          </a:bodyPr>
          <a:lstStyle/>
          <a:p>
            <a:pPr marL="0" indent="0">
              <a:buNone/>
            </a:pPr>
            <a:r>
              <a:rPr lang="en-US" sz="2000" dirty="0">
                <a:effectLst/>
              </a:rPr>
              <a:t>On 07/01/2019 semi struck debris on roadway and pulled onto FM property leaking diesel from the semi saddle tank.  Fire Dept. and Ohio EPA responded.  FM nor Ports Petroleum was not notified.  On 07/02/2019 FM Complex Manager noticed a diesel spill on the property from his daily property inspection.  Environmental Remediation Company responded to complete cleanup.  No impact to nearby waterway.  On 07/10 final cleanup completed.</a:t>
            </a:r>
            <a:endParaRPr lang="en-US" sz="2000" dirty="0">
              <a:solidFill>
                <a:srgbClr val="FFFF00"/>
              </a:solidFill>
            </a:endParaRPr>
          </a:p>
        </p:txBody>
      </p:sp>
      <p:pic>
        <p:nvPicPr>
          <p:cNvPr id="6" name="Picture 5" descr="A picture containing outdoor, ground, tree&#10;&#10;Description automatically generated">
            <a:extLst>
              <a:ext uri="{FF2B5EF4-FFF2-40B4-BE49-F238E27FC236}">
                <a16:creationId xmlns:a16="http://schemas.microsoft.com/office/drawing/2014/main" id="{79A18576-C1C0-4EE1-A102-FB7114C92DC2}"/>
              </a:ext>
            </a:extLst>
          </p:cNvPr>
          <p:cNvPicPr>
            <a:picLocks noChangeAspect="1"/>
          </p:cNvPicPr>
          <p:nvPr/>
        </p:nvPicPr>
        <p:blipFill>
          <a:blip r:embed="rId2"/>
          <a:stretch>
            <a:fillRect/>
          </a:stretch>
        </p:blipFill>
        <p:spPr>
          <a:xfrm rot="5400000">
            <a:off x="-424596" y="2965613"/>
            <a:ext cx="4337424" cy="3253068"/>
          </a:xfrm>
          <a:prstGeom prst="rect">
            <a:avLst/>
          </a:prstGeom>
        </p:spPr>
      </p:pic>
      <p:pic>
        <p:nvPicPr>
          <p:cNvPr id="10" name="Picture 9" descr="A picture containing tree, outdoor, ground&#10;&#10;Description automatically generated">
            <a:extLst>
              <a:ext uri="{FF2B5EF4-FFF2-40B4-BE49-F238E27FC236}">
                <a16:creationId xmlns:a16="http://schemas.microsoft.com/office/drawing/2014/main" id="{7D86029C-D980-4842-845E-562F524714B2}"/>
              </a:ext>
            </a:extLst>
          </p:cNvPr>
          <p:cNvPicPr>
            <a:picLocks noChangeAspect="1"/>
          </p:cNvPicPr>
          <p:nvPr/>
        </p:nvPicPr>
        <p:blipFill>
          <a:blip r:embed="rId3"/>
          <a:stretch>
            <a:fillRect/>
          </a:stretch>
        </p:blipFill>
        <p:spPr>
          <a:xfrm rot="5400000">
            <a:off x="8052124" y="2738565"/>
            <a:ext cx="4596907" cy="3447680"/>
          </a:xfrm>
          <a:prstGeom prst="rect">
            <a:avLst/>
          </a:prstGeom>
        </p:spPr>
      </p:pic>
      <p:pic>
        <p:nvPicPr>
          <p:cNvPr id="12" name="Picture 11" descr="A dirt road&#10;&#10;Description automatically generated">
            <a:extLst>
              <a:ext uri="{FF2B5EF4-FFF2-40B4-BE49-F238E27FC236}">
                <a16:creationId xmlns:a16="http://schemas.microsoft.com/office/drawing/2014/main" id="{4B44E783-C617-4773-99E3-918B7292C284}"/>
              </a:ext>
            </a:extLst>
          </p:cNvPr>
          <p:cNvPicPr>
            <a:picLocks noChangeAspect="1"/>
          </p:cNvPicPr>
          <p:nvPr/>
        </p:nvPicPr>
        <p:blipFill>
          <a:blip r:embed="rId4"/>
          <a:stretch>
            <a:fillRect/>
          </a:stretch>
        </p:blipFill>
        <p:spPr>
          <a:xfrm>
            <a:off x="3565264" y="2754435"/>
            <a:ext cx="4900565" cy="3675424"/>
          </a:xfrm>
          <a:prstGeom prst="rect">
            <a:avLst/>
          </a:prstGeom>
        </p:spPr>
      </p:pic>
    </p:spTree>
    <p:extLst>
      <p:ext uri="{BB962C8B-B14F-4D97-AF65-F5344CB8AC3E}">
        <p14:creationId xmlns:p14="http://schemas.microsoft.com/office/powerpoint/2010/main" val="3179284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90945" y="508627"/>
            <a:ext cx="6722919"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customer Incidents:</a:t>
            </a:r>
          </a:p>
          <a:p>
            <a:endParaRPr lang="en-US" b="1" dirty="0">
              <a:solidFill>
                <a:srgbClr val="FF0000"/>
              </a:solidFill>
            </a:endParaRPr>
          </a:p>
        </p:txBody>
      </p:sp>
      <p:sp>
        <p:nvSpPr>
          <p:cNvPr id="5" name="Content Placeholder 2"/>
          <p:cNvSpPr>
            <a:spLocks noGrp="1"/>
          </p:cNvSpPr>
          <p:nvPr>
            <p:ph idx="1"/>
          </p:nvPr>
        </p:nvSpPr>
        <p:spPr>
          <a:xfrm>
            <a:off x="290945" y="1310401"/>
            <a:ext cx="11311029" cy="1451294"/>
          </a:xfrm>
        </p:spPr>
        <p:txBody>
          <a:bodyPr>
            <a:normAutofit/>
          </a:bodyPr>
          <a:lstStyle/>
          <a:p>
            <a:pPr marL="0" indent="0">
              <a:buNone/>
            </a:pPr>
            <a:r>
              <a:rPr lang="en-US" sz="2000" dirty="0">
                <a:effectLst/>
              </a:rPr>
              <a:t>FM 767 on 07/14/2019 – Customer not breathing outside by Subway entrance door.  Ambulance responded and transported customer to hospital.    </a:t>
            </a:r>
            <a:endParaRPr lang="en-US" dirty="0">
              <a:solidFill>
                <a:srgbClr val="FFFF00"/>
              </a:solidFill>
            </a:endParaRPr>
          </a:p>
        </p:txBody>
      </p:sp>
    </p:spTree>
    <p:extLst>
      <p:ext uri="{BB962C8B-B14F-4D97-AF65-F5344CB8AC3E}">
        <p14:creationId xmlns:p14="http://schemas.microsoft.com/office/powerpoint/2010/main" val="3482173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209" y="204353"/>
            <a:ext cx="11627046" cy="6508173"/>
          </a:xfrm>
        </p:spPr>
        <p:txBody>
          <a:bodyPr>
            <a:noAutofit/>
          </a:bodyPr>
          <a:lstStyle/>
          <a:p>
            <a:r>
              <a:rPr lang="en-US" sz="2000" b="1" dirty="0">
                <a:solidFill>
                  <a:schemeClr val="tx1"/>
                </a:solidFill>
              </a:rPr>
              <a:t>Date Range: Jan. 01, 2019 – July 15, 2019</a:t>
            </a:r>
            <a:br>
              <a:rPr lang="en-US" sz="2000" dirty="0">
                <a:solidFill>
                  <a:schemeClr val="tx1"/>
                </a:solidFill>
              </a:rPr>
            </a:br>
            <a:br>
              <a:rPr lang="en-US" sz="2000" dirty="0">
                <a:solidFill>
                  <a:schemeClr val="tx1"/>
                </a:solidFill>
              </a:rPr>
            </a:br>
            <a:r>
              <a:rPr lang="en-US" sz="2000" b="1" dirty="0">
                <a:solidFill>
                  <a:srgbClr val="FFC000"/>
                </a:solidFill>
              </a:rPr>
              <a:t>Company Total Incidents: </a:t>
            </a:r>
            <a:r>
              <a:rPr lang="en-US" sz="2000" b="1" dirty="0">
                <a:solidFill>
                  <a:schemeClr val="tx1"/>
                </a:solidFill>
              </a:rPr>
              <a:t> 74					</a:t>
            </a:r>
            <a:br>
              <a:rPr lang="en-US" sz="2000" b="1" dirty="0">
                <a:solidFill>
                  <a:schemeClr val="tx1"/>
                </a:solidFill>
              </a:rPr>
            </a:br>
            <a:br>
              <a:rPr lang="en-US" sz="2000" dirty="0">
                <a:solidFill>
                  <a:schemeClr val="tx1"/>
                </a:solidFill>
              </a:rPr>
            </a:br>
            <a:br>
              <a:rPr lang="en-US" sz="2000" dirty="0">
                <a:solidFill>
                  <a:schemeClr val="tx1"/>
                </a:solidFill>
              </a:rPr>
            </a:br>
            <a:r>
              <a:rPr lang="en-US" sz="2000" b="1" dirty="0">
                <a:solidFill>
                  <a:srgbClr val="FFC000"/>
                </a:solidFill>
              </a:rPr>
              <a:t>FuelMart &amp; Subway Total Incidents: </a:t>
            </a:r>
            <a:r>
              <a:rPr lang="en-US" sz="2000" b="1" dirty="0">
                <a:solidFill>
                  <a:schemeClr val="tx1"/>
                </a:solidFill>
              </a:rPr>
              <a:t>50 		</a:t>
            </a:r>
            <a:br>
              <a:rPr lang="en-US" sz="2000" b="1" dirty="0">
                <a:solidFill>
                  <a:schemeClr val="tx1"/>
                </a:solidFill>
              </a:rPr>
            </a:br>
            <a:br>
              <a:rPr lang="en-US" sz="2000" b="1" dirty="0">
                <a:solidFill>
                  <a:schemeClr val="tx1"/>
                </a:solidFill>
              </a:rPr>
            </a:br>
            <a:br>
              <a:rPr lang="en-US" sz="2000" b="1" dirty="0">
                <a:solidFill>
                  <a:schemeClr val="tx1"/>
                </a:solidFill>
              </a:rPr>
            </a:br>
            <a:r>
              <a:rPr lang="en-US" sz="2000" b="1" dirty="0">
                <a:solidFill>
                  <a:srgbClr val="FFC000"/>
                </a:solidFill>
              </a:rPr>
              <a:t>FuelMart &amp; Subway employee injuries Reported:</a:t>
            </a:r>
            <a:r>
              <a:rPr lang="en-US" sz="2000" dirty="0">
                <a:solidFill>
                  <a:srgbClr val="FFC000"/>
                </a:solidFill>
              </a:rPr>
              <a:t> </a:t>
            </a:r>
            <a:r>
              <a:rPr lang="en-US" sz="2000" b="1" dirty="0">
                <a:solidFill>
                  <a:schemeClr val="tx1"/>
                </a:solidFill>
              </a:rPr>
              <a:t>11</a:t>
            </a:r>
            <a:br>
              <a:rPr lang="en-US" sz="2000" b="1" dirty="0">
                <a:solidFill>
                  <a:schemeClr val="tx1"/>
                </a:solidFill>
              </a:rPr>
            </a:br>
            <a:br>
              <a:rPr lang="en-US" sz="2000" b="1" dirty="0">
                <a:solidFill>
                  <a:schemeClr val="tx1"/>
                </a:solidFill>
              </a:rPr>
            </a:br>
            <a:r>
              <a:rPr lang="en-US" sz="2000" b="1" dirty="0">
                <a:solidFill>
                  <a:srgbClr val="FFC000"/>
                </a:solidFill>
              </a:rPr>
              <a:t>FuelMart Property Damage and/or Vehicle Incidents:</a:t>
            </a:r>
            <a:r>
              <a:rPr lang="en-US" sz="2000" b="1" dirty="0">
                <a:solidFill>
                  <a:srgbClr val="FFFF00"/>
                </a:solidFill>
              </a:rPr>
              <a:t> </a:t>
            </a:r>
            <a:r>
              <a:rPr lang="en-US" sz="2000" b="1" dirty="0">
                <a:solidFill>
                  <a:schemeClr val="tx1"/>
                </a:solidFill>
              </a:rPr>
              <a:t>14</a:t>
            </a:r>
            <a:br>
              <a:rPr lang="en-US" sz="2000" b="1" dirty="0">
                <a:solidFill>
                  <a:schemeClr val="tx1"/>
                </a:solidFill>
              </a:rPr>
            </a:br>
            <a:br>
              <a:rPr lang="en-US" sz="2000" b="1" dirty="0">
                <a:solidFill>
                  <a:schemeClr val="tx1"/>
                </a:solidFill>
              </a:rPr>
            </a:br>
            <a:r>
              <a:rPr lang="en-US" sz="2000" b="1" dirty="0">
                <a:solidFill>
                  <a:srgbClr val="FFC000"/>
                </a:solidFill>
              </a:rPr>
              <a:t>FuelMart Customer Spills: </a:t>
            </a:r>
            <a:r>
              <a:rPr lang="en-US" sz="2000" b="1" dirty="0">
                <a:solidFill>
                  <a:schemeClr val="tx1"/>
                </a:solidFill>
              </a:rPr>
              <a:t>9</a:t>
            </a:r>
            <a:br>
              <a:rPr lang="en-US" sz="2000" dirty="0">
                <a:solidFill>
                  <a:schemeClr val="tx1"/>
                </a:solidFill>
              </a:rPr>
            </a:br>
            <a:r>
              <a:rPr lang="en-US" sz="2000" dirty="0">
                <a:solidFill>
                  <a:schemeClr val="tx1"/>
                </a:solidFill>
              </a:rPr>
              <a:t>	(6 at fuel pumps)</a:t>
            </a:r>
            <a:br>
              <a:rPr lang="en-US" sz="2000" dirty="0">
                <a:solidFill>
                  <a:schemeClr val="tx1"/>
                </a:solidFill>
              </a:rPr>
            </a:br>
            <a:br>
              <a:rPr lang="en-US" sz="2000" dirty="0">
                <a:solidFill>
                  <a:schemeClr val="tx1"/>
                </a:solidFill>
              </a:rPr>
            </a:br>
            <a:r>
              <a:rPr lang="en-US" sz="2000" b="1" dirty="0">
                <a:solidFill>
                  <a:srgbClr val="FFC000"/>
                </a:solidFill>
              </a:rPr>
              <a:t>FuelMart &amp; Subway Customer injuries reported: </a:t>
            </a:r>
            <a:r>
              <a:rPr lang="en-US" sz="2000" b="1" dirty="0">
                <a:solidFill>
                  <a:schemeClr val="tx1"/>
                </a:solidFill>
              </a:rPr>
              <a:t>12</a:t>
            </a:r>
            <a:br>
              <a:rPr lang="en-US" sz="2000" b="1" dirty="0">
                <a:solidFill>
                  <a:schemeClr val="tx1"/>
                </a:solidFill>
              </a:rPr>
            </a:br>
            <a:br>
              <a:rPr lang="en-US" sz="2000" b="1" dirty="0">
                <a:solidFill>
                  <a:schemeClr val="tx1"/>
                </a:solidFill>
              </a:rPr>
            </a:br>
            <a:r>
              <a:rPr lang="en-US" sz="2000" b="1" dirty="0">
                <a:solidFill>
                  <a:srgbClr val="FFC000"/>
                </a:solidFill>
              </a:rPr>
              <a:t>Other Incidents:</a:t>
            </a:r>
            <a:r>
              <a:rPr lang="en-US" sz="2000" b="1" dirty="0">
                <a:solidFill>
                  <a:srgbClr val="FF0000"/>
                </a:solidFill>
              </a:rPr>
              <a:t> </a:t>
            </a:r>
            <a:r>
              <a:rPr lang="en-US" sz="2000" b="1" dirty="0">
                <a:solidFill>
                  <a:schemeClr val="tx1"/>
                </a:solidFill>
              </a:rPr>
              <a:t>4</a:t>
            </a:r>
          </a:p>
        </p:txBody>
      </p:sp>
    </p:spTree>
    <p:extLst>
      <p:ext uri="{BB962C8B-B14F-4D97-AF65-F5344CB8AC3E}">
        <p14:creationId xmlns:p14="http://schemas.microsoft.com/office/powerpoint/2010/main" val="3232260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3175" cmpd="sng">
                  <a:solidFill>
                    <a:srgbClr val="FF0000"/>
                  </a:solidFill>
                </a:ln>
                <a:solidFill>
                  <a:srgbClr val="FF0000"/>
                </a:solidFill>
              </a:rPr>
              <a:t>Safety Topic</a:t>
            </a:r>
            <a:br>
              <a:rPr lang="en-US" b="1" dirty="0">
                <a:ln w="3175" cmpd="sng">
                  <a:solidFill>
                    <a:srgbClr val="FF0000"/>
                  </a:solidFill>
                </a:ln>
                <a:solidFill>
                  <a:srgbClr val="FF0000"/>
                </a:solidFill>
              </a:rPr>
            </a:br>
            <a:r>
              <a:rPr lang="en-US" sz="2400" b="1" dirty="0">
                <a:ln w="3175" cmpd="sng">
                  <a:solidFill>
                    <a:srgbClr val="FF0000"/>
                  </a:solidFill>
                </a:ln>
                <a:solidFill>
                  <a:srgbClr val="FFFF00"/>
                </a:solidFill>
              </a:rPr>
              <a:t>Road Rage</a:t>
            </a:r>
            <a:endParaRPr lang="en-US" sz="2400" i="1" dirty="0">
              <a:solidFill>
                <a:schemeClr val="tx1"/>
              </a:solidFill>
            </a:endParaRPr>
          </a:p>
        </p:txBody>
      </p:sp>
    </p:spTree>
    <p:extLst>
      <p:ext uri="{BB962C8B-B14F-4D97-AF65-F5344CB8AC3E}">
        <p14:creationId xmlns:p14="http://schemas.microsoft.com/office/powerpoint/2010/main" val="3952804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D1561F-C1DA-4CBD-B098-F5FF6E582CDD}"/>
              </a:ext>
            </a:extLst>
          </p:cNvPr>
          <p:cNvPicPr>
            <a:picLocks noChangeAspect="1"/>
          </p:cNvPicPr>
          <p:nvPr/>
        </p:nvPicPr>
        <p:blipFill>
          <a:blip r:embed="rId2"/>
          <a:stretch>
            <a:fillRect/>
          </a:stretch>
        </p:blipFill>
        <p:spPr>
          <a:xfrm>
            <a:off x="3472875" y="0"/>
            <a:ext cx="5246249" cy="6858000"/>
          </a:xfrm>
          <a:prstGeom prst="rect">
            <a:avLst/>
          </a:prstGeom>
        </p:spPr>
      </p:pic>
    </p:spTree>
    <p:extLst>
      <p:ext uri="{BB962C8B-B14F-4D97-AF65-F5344CB8AC3E}">
        <p14:creationId xmlns:p14="http://schemas.microsoft.com/office/powerpoint/2010/main" val="405427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3543" y="2082430"/>
            <a:ext cx="8686800" cy="1468800"/>
          </a:xfrm>
        </p:spPr>
        <p:txBody>
          <a:bodyPr>
            <a:normAutofit fontScale="90000"/>
          </a:bodyPr>
          <a:lstStyle/>
          <a:p>
            <a:pPr algn="ctr"/>
            <a:r>
              <a:rPr lang="en-US" b="1" dirty="0">
                <a:ln w="3175" cmpd="sng">
                  <a:solidFill>
                    <a:srgbClr val="FF0000"/>
                  </a:solidFill>
                </a:ln>
                <a:solidFill>
                  <a:srgbClr val="FF0000"/>
                </a:solidFill>
              </a:rPr>
              <a:t>Open Floor</a:t>
            </a:r>
            <a:br>
              <a:rPr lang="en-US" b="1" dirty="0">
                <a:ln w="3175" cmpd="sng">
                  <a:solidFill>
                    <a:srgbClr val="FF0000"/>
                  </a:solidFill>
                </a:ln>
                <a:solidFill>
                  <a:srgbClr val="FF0000"/>
                </a:solidFill>
              </a:rPr>
            </a:br>
            <a:br>
              <a:rPr lang="en-US" b="1" dirty="0">
                <a:ln w="3175" cmpd="sng">
                  <a:solidFill>
                    <a:srgbClr val="FF0000"/>
                  </a:solidFill>
                </a:ln>
                <a:solidFill>
                  <a:srgbClr val="FF0000"/>
                </a:solidFill>
              </a:rPr>
            </a:br>
            <a:br>
              <a:rPr lang="en-US" b="1" dirty="0">
                <a:ln w="3175" cmpd="sng">
                  <a:solidFill>
                    <a:srgbClr val="FF0000"/>
                  </a:solidFill>
                </a:ln>
                <a:solidFill>
                  <a:srgbClr val="FF0000"/>
                </a:solidFill>
              </a:rPr>
            </a:br>
            <a:r>
              <a:rPr lang="en-US" b="1" dirty="0">
                <a:ln w="3175" cmpd="sng">
                  <a:solidFill>
                    <a:srgbClr val="FF0000"/>
                  </a:solidFill>
                </a:ln>
                <a:solidFill>
                  <a:srgbClr val="FF0000"/>
                </a:solidFill>
              </a:rPr>
              <a:t>Safety Questions / Concerns</a:t>
            </a:r>
          </a:p>
        </p:txBody>
      </p:sp>
      <p:sp>
        <p:nvSpPr>
          <p:cNvPr id="7" name="Text Placeholder 2"/>
          <p:cNvSpPr txBox="1">
            <a:spLocks/>
          </p:cNvSpPr>
          <p:nvPr/>
        </p:nvSpPr>
        <p:spPr>
          <a:xfrm>
            <a:off x="1160319" y="3028562"/>
            <a:ext cx="9253248" cy="86040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buClr>
              <a:buSzPct val="100000"/>
              <a:buFont typeface="Arial"/>
              <a:buNone/>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a:endParaRPr lang="en-US" dirty="0"/>
          </a:p>
        </p:txBody>
      </p:sp>
      <p:sp>
        <p:nvSpPr>
          <p:cNvPr id="4" name="Text Placeholder 2">
            <a:extLst>
              <a:ext uri="{FF2B5EF4-FFF2-40B4-BE49-F238E27FC236}">
                <a16:creationId xmlns:a16="http://schemas.microsoft.com/office/drawing/2014/main" id="{1EAED07D-8692-4A4D-AE90-BFF36AD94136}"/>
              </a:ext>
            </a:extLst>
          </p:cNvPr>
          <p:cNvSpPr>
            <a:spLocks noGrp="1"/>
          </p:cNvSpPr>
          <p:nvPr/>
        </p:nvSpPr>
        <p:spPr>
          <a:xfrm>
            <a:off x="813551" y="5278407"/>
            <a:ext cx="9776332" cy="860400"/>
          </a:xfrm>
          <a:prstGeom prst="rect">
            <a:avLst/>
          </a:prstGeom>
        </p:spPr>
        <p:txBody>
          <a:bodyPr vert="horz" lIns="91440" tIns="45720" rIns="91440" bIns="45720" rtlCol="0" anchor="t">
            <a:normAutofit/>
          </a:bodyPr>
          <a:lstStyle>
            <a:lvl1pPr marL="0" indent="0" algn="r" defTabSz="457200" rtl="0" eaLnBrk="1" latinLnBrk="0" hangingPunct="1">
              <a:spcBef>
                <a:spcPct val="20000"/>
              </a:spcBef>
              <a:spcAft>
                <a:spcPts val="600"/>
              </a:spcAft>
              <a:buClr>
                <a:schemeClr val="accent1"/>
              </a:buClr>
              <a:buSzPct val="100000"/>
              <a:buFont typeface="Arial"/>
              <a:buNone/>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dirty="0"/>
              <a:t>Next Safety Committee Meeting is Wednesday,  August 21, 2019 at 2:00 PM Eastern</a:t>
            </a:r>
          </a:p>
          <a:p>
            <a:endParaRPr lang="en-US" dirty="0"/>
          </a:p>
        </p:txBody>
      </p:sp>
    </p:spTree>
    <p:extLst>
      <p:ext uri="{BB962C8B-B14F-4D97-AF65-F5344CB8AC3E}">
        <p14:creationId xmlns:p14="http://schemas.microsoft.com/office/powerpoint/2010/main" val="437466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945" y="6256981"/>
            <a:ext cx="10938164" cy="456665"/>
          </a:xfrm>
        </p:spPr>
        <p:txBody>
          <a:bodyPr>
            <a:noAutofit/>
          </a:bodyPr>
          <a:lstStyle/>
          <a:p>
            <a:pPr hangingPunct="0"/>
            <a:br>
              <a:rPr lang="en-US" sz="2000" dirty="0">
                <a:solidFill>
                  <a:schemeClr val="tx1"/>
                </a:solidFill>
              </a:rPr>
            </a:br>
            <a:r>
              <a:rPr lang="en-US" sz="2000" dirty="0">
                <a:solidFill>
                  <a:schemeClr val="tx1"/>
                </a:solidFill>
              </a:rPr>
              <a:t>1. Safety Topic – Fatigue</a:t>
            </a:r>
            <a:br>
              <a:rPr lang="en-US" sz="2000" dirty="0">
                <a:solidFill>
                  <a:schemeClr val="tx1"/>
                </a:solidFill>
              </a:rPr>
            </a:br>
            <a:r>
              <a:rPr lang="en-US" sz="2000" dirty="0">
                <a:solidFill>
                  <a:schemeClr val="tx1"/>
                </a:solidFill>
              </a:rPr>
              <a:t>	</a:t>
            </a: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r>
              <a:rPr lang="en-US" sz="2000" dirty="0">
                <a:solidFill>
                  <a:schemeClr val="tx1"/>
                </a:solidFill>
              </a:rPr>
              <a:t>2. No open floor items last month. </a:t>
            </a:r>
            <a:br>
              <a:rPr lang="en-US" sz="2000" dirty="0">
                <a:solidFill>
                  <a:schemeClr val="tx1"/>
                </a:solidFill>
              </a:rPr>
            </a:br>
            <a:r>
              <a:rPr lang="en-US" sz="2000" dirty="0">
                <a:solidFill>
                  <a:schemeClr val="tx1"/>
                </a:solidFill>
              </a:rPr>
              <a:t>	</a:t>
            </a: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effectLst/>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endParaRPr lang="en-US" sz="2000" dirty="0">
              <a:solidFill>
                <a:schemeClr val="tx1"/>
              </a:solidFill>
            </a:endParaRPr>
          </a:p>
        </p:txBody>
      </p:sp>
      <p:sp>
        <p:nvSpPr>
          <p:cNvPr id="3" name="Title 1"/>
          <p:cNvSpPr txBox="1">
            <a:spLocks/>
          </p:cNvSpPr>
          <p:nvPr/>
        </p:nvSpPr>
        <p:spPr>
          <a:xfrm>
            <a:off x="290945" y="508627"/>
            <a:ext cx="11261958"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June 2019 Review:</a:t>
            </a:r>
          </a:p>
          <a:p>
            <a:endParaRPr lang="en-US" b="1" dirty="0">
              <a:solidFill>
                <a:srgbClr val="FF0000"/>
              </a:solidFill>
            </a:endParaRPr>
          </a:p>
        </p:txBody>
      </p:sp>
      <p:pic>
        <p:nvPicPr>
          <p:cNvPr id="4" name="Picture 3">
            <a:extLst>
              <a:ext uri="{FF2B5EF4-FFF2-40B4-BE49-F238E27FC236}">
                <a16:creationId xmlns:a16="http://schemas.microsoft.com/office/drawing/2014/main" id="{F484A453-DA73-4560-913F-CF1FE9511B7C}"/>
              </a:ext>
            </a:extLst>
          </p:cNvPr>
          <p:cNvPicPr>
            <a:picLocks noChangeAspect="1"/>
          </p:cNvPicPr>
          <p:nvPr/>
        </p:nvPicPr>
        <p:blipFill>
          <a:blip r:embed="rId2"/>
          <a:stretch>
            <a:fillRect/>
          </a:stretch>
        </p:blipFill>
        <p:spPr>
          <a:xfrm>
            <a:off x="1765149" y="2259017"/>
            <a:ext cx="4795967" cy="3189841"/>
          </a:xfrm>
          <a:prstGeom prst="rect">
            <a:avLst/>
          </a:prstGeom>
        </p:spPr>
      </p:pic>
    </p:spTree>
    <p:extLst>
      <p:ext uri="{BB962C8B-B14F-4D97-AF65-F5344CB8AC3E}">
        <p14:creationId xmlns:p14="http://schemas.microsoft.com/office/powerpoint/2010/main" val="1133196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206" y="614632"/>
            <a:ext cx="9462145" cy="1323224"/>
          </a:xfrm>
        </p:spPr>
        <p:txBody>
          <a:bodyPr>
            <a:normAutofit fontScale="90000"/>
          </a:bodyPr>
          <a:lstStyle/>
          <a:p>
            <a:pPr algn="ctr"/>
            <a:r>
              <a:rPr lang="en-US" b="1" dirty="0">
                <a:ln w="3175" cmpd="sng">
                  <a:solidFill>
                    <a:srgbClr val="FF0000"/>
                  </a:solidFill>
                </a:ln>
                <a:solidFill>
                  <a:srgbClr val="66FF33"/>
                </a:solidFill>
              </a:rPr>
              <a:t>Operation Safe Driver Week</a:t>
            </a:r>
            <a:br>
              <a:rPr lang="en-US" b="1" dirty="0">
                <a:ln w="3175" cmpd="sng">
                  <a:solidFill>
                    <a:srgbClr val="FF0000"/>
                  </a:solidFill>
                </a:ln>
                <a:solidFill>
                  <a:srgbClr val="FF0000"/>
                </a:solidFill>
              </a:rPr>
            </a:br>
            <a:br>
              <a:rPr lang="en-US" b="1" dirty="0">
                <a:ln w="3175" cmpd="sng">
                  <a:solidFill>
                    <a:srgbClr val="FF0000"/>
                  </a:solidFill>
                </a:ln>
                <a:solidFill>
                  <a:srgbClr val="FF0000"/>
                </a:solidFill>
              </a:rPr>
            </a:br>
            <a:r>
              <a:rPr lang="en-US" b="1" dirty="0">
                <a:ln w="3175" cmpd="sng">
                  <a:solidFill>
                    <a:srgbClr val="FF0000"/>
                  </a:solidFill>
                </a:ln>
                <a:solidFill>
                  <a:srgbClr val="FFFF00"/>
                </a:solidFill>
              </a:rPr>
              <a:t>Sun., July 14 through Sat. July 20, 2019</a:t>
            </a:r>
          </a:p>
        </p:txBody>
      </p:sp>
      <p:sp>
        <p:nvSpPr>
          <p:cNvPr id="7" name="Text Placeholder 2"/>
          <p:cNvSpPr txBox="1">
            <a:spLocks/>
          </p:cNvSpPr>
          <p:nvPr/>
        </p:nvSpPr>
        <p:spPr>
          <a:xfrm>
            <a:off x="1160319" y="3028562"/>
            <a:ext cx="9253248" cy="86040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buClr>
              <a:buSzPct val="100000"/>
              <a:buFont typeface="Arial"/>
              <a:buNone/>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a:endParaRPr lang="en-US" dirty="0"/>
          </a:p>
        </p:txBody>
      </p:sp>
      <p:sp>
        <p:nvSpPr>
          <p:cNvPr id="4" name="Text Placeholder 2">
            <a:extLst>
              <a:ext uri="{FF2B5EF4-FFF2-40B4-BE49-F238E27FC236}">
                <a16:creationId xmlns:a16="http://schemas.microsoft.com/office/drawing/2014/main" id="{1EAED07D-8692-4A4D-AE90-BFF36AD94136}"/>
              </a:ext>
            </a:extLst>
          </p:cNvPr>
          <p:cNvSpPr>
            <a:spLocks noGrp="1"/>
          </p:cNvSpPr>
          <p:nvPr/>
        </p:nvSpPr>
        <p:spPr>
          <a:xfrm>
            <a:off x="318782" y="2197917"/>
            <a:ext cx="11249636" cy="4404220"/>
          </a:xfrm>
          <a:prstGeom prst="rect">
            <a:avLst/>
          </a:prstGeom>
        </p:spPr>
        <p:txBody>
          <a:bodyPr vert="horz" lIns="91440" tIns="45720" rIns="91440" bIns="45720" rtlCol="0" anchor="t">
            <a:normAutofit fontScale="70000" lnSpcReduction="20000"/>
          </a:bodyPr>
          <a:lstStyle>
            <a:lvl1pPr marL="0" indent="0" algn="r" defTabSz="457200" rtl="0" eaLnBrk="1" latinLnBrk="0" hangingPunct="1">
              <a:spcBef>
                <a:spcPct val="20000"/>
              </a:spcBef>
              <a:spcAft>
                <a:spcPts val="600"/>
              </a:spcAft>
              <a:buClr>
                <a:schemeClr val="accent1"/>
              </a:buClr>
              <a:buSzPct val="100000"/>
              <a:buFont typeface="Arial"/>
              <a:buNone/>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a:r>
              <a:rPr lang="en-US" sz="2300" dirty="0"/>
              <a:t>According to National Highway Traffic Safety Administration (NHTSA) data, in 2017, speeding was a contributing factor in 26 percent of all traffic fatalities.</a:t>
            </a:r>
          </a:p>
          <a:p>
            <a:pPr algn="l"/>
            <a:endParaRPr lang="en-US" sz="2300" dirty="0"/>
          </a:p>
          <a:p>
            <a:pPr algn="l"/>
            <a:r>
              <a:rPr lang="en-US" sz="2300" dirty="0">
                <a:effectLst/>
              </a:rPr>
              <a:t>Comprised of all law enforcement jurisdictions (local police, county sheriffs, state highway patrol, and DOT officers).  The initiative focuses on both passenger vehicles and CMVs.  </a:t>
            </a:r>
          </a:p>
          <a:p>
            <a:pPr algn="l"/>
            <a:r>
              <a:rPr lang="en-US" dirty="0">
                <a:effectLst/>
              </a:rPr>
              <a:t> </a:t>
            </a:r>
          </a:p>
          <a:p>
            <a:pPr algn="l"/>
            <a:r>
              <a:rPr lang="en-US" sz="2900" b="1" dirty="0">
                <a:solidFill>
                  <a:srgbClr val="00CC00"/>
                </a:solidFill>
                <a:effectLst/>
              </a:rPr>
              <a:t>Looking for:</a:t>
            </a:r>
          </a:p>
          <a:p>
            <a:pPr algn="l"/>
            <a:endParaRPr lang="en-US" sz="2900" dirty="0">
              <a:effectLst/>
            </a:endParaRPr>
          </a:p>
          <a:p>
            <a:pPr lvl="0" algn="l"/>
            <a:r>
              <a:rPr lang="en-US" sz="2900" b="1" dirty="0">
                <a:solidFill>
                  <a:srgbClr val="FF00FF"/>
                </a:solidFill>
                <a:effectLst/>
              </a:rPr>
              <a:t>Speeding	</a:t>
            </a:r>
            <a:r>
              <a:rPr lang="en-US" sz="2900" b="1" dirty="0">
                <a:effectLst/>
              </a:rPr>
              <a:t>		</a:t>
            </a:r>
            <a:r>
              <a:rPr lang="en-US" sz="2900" b="1" dirty="0">
                <a:solidFill>
                  <a:srgbClr val="0066FF"/>
                </a:solidFill>
                <a:effectLst/>
              </a:rPr>
              <a:t>Distracted Driving	</a:t>
            </a:r>
            <a:r>
              <a:rPr lang="en-US" sz="2900" b="1" dirty="0">
                <a:effectLst/>
              </a:rPr>
              <a:t>		</a:t>
            </a:r>
            <a:r>
              <a:rPr lang="en-US" sz="2900" b="1" dirty="0">
                <a:solidFill>
                  <a:srgbClr val="FFFF00"/>
                </a:solidFill>
                <a:effectLst/>
              </a:rPr>
              <a:t>Texting	</a:t>
            </a:r>
            <a:r>
              <a:rPr lang="en-US" sz="2900" b="1" dirty="0">
                <a:effectLst/>
              </a:rPr>
              <a:t>		</a:t>
            </a:r>
            <a:r>
              <a:rPr lang="en-US" sz="2900" b="1" dirty="0">
                <a:solidFill>
                  <a:srgbClr val="008000"/>
                </a:solidFill>
                <a:effectLst/>
              </a:rPr>
              <a:t>Following too close</a:t>
            </a:r>
          </a:p>
          <a:p>
            <a:pPr lvl="0" algn="l"/>
            <a:endParaRPr lang="en-US" sz="2900" b="1" dirty="0">
              <a:effectLst/>
            </a:endParaRPr>
          </a:p>
          <a:p>
            <a:pPr lvl="0" algn="l"/>
            <a:r>
              <a:rPr lang="en-US" sz="2900" b="1" dirty="0">
                <a:solidFill>
                  <a:srgbClr val="FF0000"/>
                </a:solidFill>
                <a:effectLst/>
              </a:rPr>
              <a:t>Reckless or aggressive driving	</a:t>
            </a:r>
            <a:r>
              <a:rPr lang="en-US" sz="2900" b="1" dirty="0">
                <a:effectLst/>
              </a:rPr>
              <a:t>		</a:t>
            </a:r>
            <a:r>
              <a:rPr lang="en-US" sz="2900" b="1" dirty="0">
                <a:solidFill>
                  <a:srgbClr val="00FFFF"/>
                </a:solidFill>
                <a:effectLst/>
              </a:rPr>
              <a:t>Failure to obey traffic control devices	</a:t>
            </a:r>
            <a:r>
              <a:rPr lang="en-US" sz="2900" b="1" dirty="0">
                <a:effectLst/>
              </a:rPr>
              <a:t>		</a:t>
            </a:r>
          </a:p>
          <a:p>
            <a:pPr lvl="0" algn="l"/>
            <a:endParaRPr lang="en-US" sz="2900" b="1" dirty="0">
              <a:effectLst/>
            </a:endParaRPr>
          </a:p>
          <a:p>
            <a:pPr lvl="0" algn="l"/>
            <a:r>
              <a:rPr lang="en-US" sz="2900" b="1" dirty="0">
                <a:effectLst/>
              </a:rPr>
              <a:t>	</a:t>
            </a:r>
            <a:r>
              <a:rPr lang="en-US" sz="2900" b="1" dirty="0">
                <a:solidFill>
                  <a:srgbClr val="CC0099"/>
                </a:solidFill>
                <a:effectLst/>
              </a:rPr>
              <a:t>		</a:t>
            </a:r>
            <a:r>
              <a:rPr lang="en-US" sz="2900" b="1" dirty="0">
                <a:solidFill>
                  <a:srgbClr val="99CC00"/>
                </a:solidFill>
                <a:effectLst/>
              </a:rPr>
              <a:t>No seatbelt usage</a:t>
            </a:r>
            <a:r>
              <a:rPr lang="en-US" sz="2900" b="1" dirty="0">
                <a:solidFill>
                  <a:srgbClr val="CC0099"/>
                </a:solidFill>
                <a:effectLst/>
              </a:rPr>
              <a:t>	</a:t>
            </a:r>
            <a:r>
              <a:rPr lang="en-US" sz="2900" b="1" dirty="0">
                <a:solidFill>
                  <a:srgbClr val="660066"/>
                </a:solidFill>
                <a:effectLst/>
              </a:rPr>
              <a:t>	</a:t>
            </a:r>
            <a:r>
              <a:rPr lang="en-US" sz="2900" b="1" dirty="0">
                <a:effectLst/>
              </a:rPr>
              <a:t>				Other dangerous driving behaviors</a:t>
            </a:r>
          </a:p>
          <a:p>
            <a:pPr algn="l"/>
            <a:endParaRPr lang="en-US" dirty="0"/>
          </a:p>
          <a:p>
            <a:endParaRPr lang="en-US" dirty="0"/>
          </a:p>
        </p:txBody>
      </p:sp>
    </p:spTree>
    <p:extLst>
      <p:ext uri="{BB962C8B-B14F-4D97-AF65-F5344CB8AC3E}">
        <p14:creationId xmlns:p14="http://schemas.microsoft.com/office/powerpoint/2010/main" val="2036244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3175" cmpd="sng">
                  <a:solidFill>
                    <a:srgbClr val="FF0000"/>
                  </a:solidFill>
                </a:ln>
                <a:solidFill>
                  <a:srgbClr val="FF0000"/>
                </a:solidFill>
              </a:rPr>
              <a:t>Incidents and Injuries</a:t>
            </a:r>
            <a:br>
              <a:rPr lang="en-US" b="1" dirty="0">
                <a:ln w="3175" cmpd="sng">
                  <a:solidFill>
                    <a:srgbClr val="FF0000"/>
                  </a:solidFill>
                </a:ln>
                <a:solidFill>
                  <a:srgbClr val="FF0000"/>
                </a:solidFill>
              </a:rPr>
            </a:br>
            <a:r>
              <a:rPr lang="en-US" sz="2400" b="1" dirty="0">
                <a:ln w="3175" cmpd="sng">
                  <a:solidFill>
                    <a:srgbClr val="FF0000"/>
                  </a:solidFill>
                </a:ln>
                <a:solidFill>
                  <a:srgbClr val="FFFF00"/>
                </a:solidFill>
              </a:rPr>
              <a:t>From 06/18/2019 to 07/15/2019</a:t>
            </a:r>
            <a:endParaRPr lang="en-US" sz="2400" dirty="0">
              <a:solidFill>
                <a:schemeClr val="tx1"/>
              </a:solidFill>
            </a:endParaRPr>
          </a:p>
        </p:txBody>
      </p:sp>
    </p:spTree>
    <p:extLst>
      <p:ext uri="{BB962C8B-B14F-4D97-AF65-F5344CB8AC3E}">
        <p14:creationId xmlns:p14="http://schemas.microsoft.com/office/powerpoint/2010/main" val="4090404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73409" y="154383"/>
            <a:ext cx="8614063"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Employee Injuries:</a:t>
            </a:r>
          </a:p>
          <a:p>
            <a:endParaRPr lang="en-US" b="1" dirty="0">
              <a:solidFill>
                <a:srgbClr val="FF0000"/>
              </a:solidFill>
            </a:endParaRPr>
          </a:p>
        </p:txBody>
      </p:sp>
      <p:sp>
        <p:nvSpPr>
          <p:cNvPr id="5" name="Content Placeholder 2"/>
          <p:cNvSpPr>
            <a:spLocks noGrp="1"/>
          </p:cNvSpPr>
          <p:nvPr>
            <p:ph idx="1"/>
          </p:nvPr>
        </p:nvSpPr>
        <p:spPr>
          <a:xfrm>
            <a:off x="373409" y="1468073"/>
            <a:ext cx="11423033" cy="4907560"/>
          </a:xfrm>
        </p:spPr>
        <p:txBody>
          <a:bodyPr>
            <a:normAutofit/>
          </a:bodyPr>
          <a:lstStyle/>
          <a:p>
            <a:pPr marL="0" indent="0">
              <a:buNone/>
            </a:pPr>
            <a:r>
              <a:rPr lang="en-US" sz="2000" dirty="0">
                <a:effectLst/>
              </a:rPr>
              <a:t>Previous Injury - 04/15/2019 - Last reported FM &amp; Subway employee work-related injury.  Employee bumped tomato slicing blade and cut left ring finger.  First aid treatment only. </a:t>
            </a:r>
          </a:p>
          <a:p>
            <a:pPr marL="0" indent="0">
              <a:buNone/>
            </a:pPr>
            <a:r>
              <a:rPr lang="en-US" sz="2000" dirty="0">
                <a:effectLst/>
              </a:rPr>
              <a:t>	Corrective Action – Employee should have been wearing cut resistant gloves.  Employee was 	re-trained.  </a:t>
            </a:r>
          </a:p>
          <a:p>
            <a:pPr marL="0" indent="0">
              <a:buNone/>
            </a:pPr>
            <a:endParaRPr lang="en-US" sz="2000" dirty="0">
              <a:effectLst/>
            </a:endParaRPr>
          </a:p>
          <a:p>
            <a:pPr marL="0" indent="0">
              <a:buNone/>
            </a:pPr>
            <a:endParaRPr lang="en-US" sz="2000" dirty="0">
              <a:effectLst/>
            </a:endParaRPr>
          </a:p>
          <a:p>
            <a:pPr marL="0" indent="0">
              <a:buNone/>
            </a:pPr>
            <a:endParaRPr lang="en-US" sz="2000" dirty="0">
              <a:effectLst/>
            </a:endParaRPr>
          </a:p>
          <a:p>
            <a:pPr marL="0" indent="0">
              <a:buNone/>
            </a:pPr>
            <a:r>
              <a:rPr lang="en-US" sz="2000" dirty="0">
                <a:effectLst/>
              </a:rPr>
              <a:t>06/24/2019 – Subway employee putting bread on a rack and burnt arm on pan.</a:t>
            </a:r>
          </a:p>
          <a:p>
            <a:pPr marL="0" indent="0">
              <a:buNone/>
            </a:pPr>
            <a:r>
              <a:rPr lang="en-US" sz="2000" dirty="0">
                <a:effectLst/>
              </a:rPr>
              <a:t>	Note: 3</a:t>
            </a:r>
            <a:r>
              <a:rPr lang="en-US" sz="2000" baseline="30000" dirty="0">
                <a:effectLst/>
              </a:rPr>
              <a:t>rd</a:t>
            </a:r>
            <a:r>
              <a:rPr lang="en-US" sz="2000" dirty="0">
                <a:effectLst/>
              </a:rPr>
              <a:t> burn injury in 2019 from Subway bread pans.</a:t>
            </a:r>
          </a:p>
        </p:txBody>
      </p:sp>
    </p:spTree>
    <p:extLst>
      <p:ext uri="{BB962C8B-B14F-4D97-AF65-F5344CB8AC3E}">
        <p14:creationId xmlns:p14="http://schemas.microsoft.com/office/powerpoint/2010/main" val="2063016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6705472"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641 Diesel Spill:</a:t>
            </a:r>
          </a:p>
          <a:p>
            <a:endParaRPr lang="en-US" b="1" dirty="0">
              <a:solidFill>
                <a:srgbClr val="FF0000"/>
              </a:solidFill>
            </a:endParaRPr>
          </a:p>
        </p:txBody>
      </p:sp>
      <p:sp>
        <p:nvSpPr>
          <p:cNvPr id="5" name="Content Placeholder 2"/>
          <p:cNvSpPr>
            <a:spLocks noGrp="1"/>
          </p:cNvSpPr>
          <p:nvPr>
            <p:ph idx="1"/>
          </p:nvPr>
        </p:nvSpPr>
        <p:spPr>
          <a:xfrm>
            <a:off x="342705" y="1091242"/>
            <a:ext cx="11506590" cy="1442233"/>
          </a:xfrm>
        </p:spPr>
        <p:txBody>
          <a:bodyPr>
            <a:normAutofit/>
          </a:bodyPr>
          <a:lstStyle/>
          <a:p>
            <a:pPr marL="0" indent="0">
              <a:buNone/>
            </a:pPr>
            <a:r>
              <a:rPr lang="en-US" sz="2000" dirty="0">
                <a:effectLst/>
              </a:rPr>
              <a:t>On 06/21/2019 a fuel nozzle on satellite pump 14 did not shut off resulting in a minor diesel spill which was contained to the diesel island and oil water separator.  Customer reported the incident.</a:t>
            </a:r>
            <a:endParaRPr lang="en-US" sz="2000" dirty="0">
              <a:solidFill>
                <a:srgbClr val="FFFF00"/>
              </a:solidFill>
            </a:endParaRPr>
          </a:p>
        </p:txBody>
      </p:sp>
      <p:pic>
        <p:nvPicPr>
          <p:cNvPr id="6" name="Picture 5" descr="A picture containing wall, building, indoor&#10;&#10;Description automatically generated">
            <a:extLst>
              <a:ext uri="{FF2B5EF4-FFF2-40B4-BE49-F238E27FC236}">
                <a16:creationId xmlns:a16="http://schemas.microsoft.com/office/drawing/2014/main" id="{B3BF6241-8F00-4FBC-A494-B5F30AE4AC4E}"/>
              </a:ext>
            </a:extLst>
          </p:cNvPr>
          <p:cNvPicPr>
            <a:picLocks noChangeAspect="1"/>
          </p:cNvPicPr>
          <p:nvPr/>
        </p:nvPicPr>
        <p:blipFill>
          <a:blip r:embed="rId2"/>
          <a:stretch>
            <a:fillRect/>
          </a:stretch>
        </p:blipFill>
        <p:spPr>
          <a:xfrm rot="5400000">
            <a:off x="1640540" y="2702661"/>
            <a:ext cx="4518212" cy="3388659"/>
          </a:xfrm>
          <a:prstGeom prst="rect">
            <a:avLst/>
          </a:prstGeom>
        </p:spPr>
      </p:pic>
      <p:pic>
        <p:nvPicPr>
          <p:cNvPr id="9" name="Picture 8" descr="A picture containing tree, building, sky&#10;&#10;Description automatically generated">
            <a:extLst>
              <a:ext uri="{FF2B5EF4-FFF2-40B4-BE49-F238E27FC236}">
                <a16:creationId xmlns:a16="http://schemas.microsoft.com/office/drawing/2014/main" id="{A81A39AD-B0FA-4E02-AAE4-73B3ED958836}"/>
              </a:ext>
            </a:extLst>
          </p:cNvPr>
          <p:cNvPicPr>
            <a:picLocks noChangeAspect="1"/>
          </p:cNvPicPr>
          <p:nvPr/>
        </p:nvPicPr>
        <p:blipFill>
          <a:blip r:embed="rId3"/>
          <a:stretch>
            <a:fillRect/>
          </a:stretch>
        </p:blipFill>
        <p:spPr>
          <a:xfrm rot="5400000">
            <a:off x="5637678" y="2687955"/>
            <a:ext cx="4518211" cy="3388658"/>
          </a:xfrm>
          <a:prstGeom prst="rect">
            <a:avLst/>
          </a:prstGeom>
        </p:spPr>
      </p:pic>
    </p:spTree>
    <p:extLst>
      <p:ext uri="{BB962C8B-B14F-4D97-AF65-F5344CB8AC3E}">
        <p14:creationId xmlns:p14="http://schemas.microsoft.com/office/powerpoint/2010/main" val="3156605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11166990"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783 Customer to Customer vehicle incident:</a:t>
            </a:r>
          </a:p>
          <a:p>
            <a:endParaRPr lang="en-US" b="1" dirty="0">
              <a:solidFill>
                <a:srgbClr val="FF0000"/>
              </a:solidFill>
            </a:endParaRPr>
          </a:p>
        </p:txBody>
      </p:sp>
      <p:sp>
        <p:nvSpPr>
          <p:cNvPr id="5" name="Content Placeholder 2"/>
          <p:cNvSpPr>
            <a:spLocks noGrp="1"/>
          </p:cNvSpPr>
          <p:nvPr>
            <p:ph idx="1"/>
          </p:nvPr>
        </p:nvSpPr>
        <p:spPr>
          <a:xfrm>
            <a:off x="342705" y="544394"/>
            <a:ext cx="11506590" cy="2725749"/>
          </a:xfrm>
        </p:spPr>
        <p:txBody>
          <a:bodyPr>
            <a:normAutofit/>
          </a:bodyPr>
          <a:lstStyle/>
          <a:p>
            <a:pPr marL="0" indent="0">
              <a:buNone/>
            </a:pPr>
            <a:r>
              <a:rPr lang="en-US" sz="2000" dirty="0">
                <a:effectLst/>
              </a:rPr>
              <a:t>On 06/24/2019 a customer vehicle made contact with another customer vehicle.  No injuries and no FM property damage.  Local police dept. responded.  A trailer struck a car damaging the passenger side rear of the vehicle.  No photos.</a:t>
            </a:r>
            <a:endParaRPr lang="en-US" sz="2000" dirty="0">
              <a:solidFill>
                <a:srgbClr val="FFFF00"/>
              </a:solidFill>
            </a:endParaRPr>
          </a:p>
        </p:txBody>
      </p:sp>
    </p:spTree>
    <p:extLst>
      <p:ext uri="{BB962C8B-B14F-4D97-AF65-F5344CB8AC3E}">
        <p14:creationId xmlns:p14="http://schemas.microsoft.com/office/powerpoint/2010/main" val="2175660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6705472"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767 Customer Incident:</a:t>
            </a:r>
          </a:p>
          <a:p>
            <a:endParaRPr lang="en-US" b="1" dirty="0">
              <a:solidFill>
                <a:srgbClr val="FF0000"/>
              </a:solidFill>
            </a:endParaRPr>
          </a:p>
        </p:txBody>
      </p:sp>
      <p:sp>
        <p:nvSpPr>
          <p:cNvPr id="5" name="Content Placeholder 2"/>
          <p:cNvSpPr>
            <a:spLocks noGrp="1"/>
          </p:cNvSpPr>
          <p:nvPr>
            <p:ph idx="1"/>
          </p:nvPr>
        </p:nvSpPr>
        <p:spPr>
          <a:xfrm>
            <a:off x="342705" y="544394"/>
            <a:ext cx="11506590" cy="2725749"/>
          </a:xfrm>
        </p:spPr>
        <p:txBody>
          <a:bodyPr>
            <a:normAutofit/>
          </a:bodyPr>
          <a:lstStyle/>
          <a:p>
            <a:pPr marL="0" indent="0">
              <a:buNone/>
            </a:pPr>
            <a:r>
              <a:rPr lang="en-US" sz="2000" dirty="0">
                <a:effectLst/>
              </a:rPr>
              <a:t>On 06/27/2019 a customer fell getting out of his truck.  The customer was older with personal medical issues.  Ambulance was called.  Customer refused treatment.  FM took photos of the vehicle and area.</a:t>
            </a:r>
            <a:endParaRPr lang="en-US" sz="2000" dirty="0">
              <a:solidFill>
                <a:srgbClr val="FFFF00"/>
              </a:solidFill>
            </a:endParaRPr>
          </a:p>
        </p:txBody>
      </p:sp>
    </p:spTree>
    <p:extLst>
      <p:ext uri="{BB962C8B-B14F-4D97-AF65-F5344CB8AC3E}">
        <p14:creationId xmlns:p14="http://schemas.microsoft.com/office/powerpoint/2010/main" val="3870840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6705472"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783 FM Property Damage:</a:t>
            </a:r>
          </a:p>
          <a:p>
            <a:endParaRPr lang="en-US" b="1" dirty="0">
              <a:solidFill>
                <a:srgbClr val="FF0000"/>
              </a:solidFill>
            </a:endParaRPr>
          </a:p>
        </p:txBody>
      </p:sp>
      <p:pic>
        <p:nvPicPr>
          <p:cNvPr id="4" name="Picture 3" descr="A person standing on a subway car&#10;&#10;Description automatically generated">
            <a:extLst>
              <a:ext uri="{FF2B5EF4-FFF2-40B4-BE49-F238E27FC236}">
                <a16:creationId xmlns:a16="http://schemas.microsoft.com/office/drawing/2014/main" id="{94017E81-BD15-42B6-B368-C392609FFC52}"/>
              </a:ext>
            </a:extLst>
          </p:cNvPr>
          <p:cNvPicPr>
            <a:picLocks noChangeAspect="1"/>
          </p:cNvPicPr>
          <p:nvPr/>
        </p:nvPicPr>
        <p:blipFill>
          <a:blip r:embed="rId2"/>
          <a:stretch>
            <a:fillRect/>
          </a:stretch>
        </p:blipFill>
        <p:spPr>
          <a:xfrm>
            <a:off x="342705" y="2930625"/>
            <a:ext cx="4751917" cy="3563938"/>
          </a:xfrm>
          <a:prstGeom prst="rect">
            <a:avLst/>
          </a:prstGeom>
        </p:spPr>
      </p:pic>
      <p:sp>
        <p:nvSpPr>
          <p:cNvPr id="5" name="Content Placeholder 2"/>
          <p:cNvSpPr>
            <a:spLocks noGrp="1"/>
          </p:cNvSpPr>
          <p:nvPr>
            <p:ph idx="1"/>
          </p:nvPr>
        </p:nvSpPr>
        <p:spPr>
          <a:xfrm>
            <a:off x="342705" y="544394"/>
            <a:ext cx="11506590" cy="2725749"/>
          </a:xfrm>
        </p:spPr>
        <p:txBody>
          <a:bodyPr>
            <a:normAutofit/>
          </a:bodyPr>
          <a:lstStyle/>
          <a:p>
            <a:pPr marL="0" indent="0">
              <a:buNone/>
            </a:pPr>
            <a:r>
              <a:rPr lang="en-US" sz="2000" dirty="0">
                <a:effectLst/>
              </a:rPr>
              <a:t>On 06/27/2019 a customer (1) was driving to the pump when another customer (2) started backing up quickly and to avoid being struck. Customer 1 turned and struck the yellow pump bollard causing damage to the vehicle including broken window.  Glass on ground.  NO FM property other than paint scraps.  Customer could not produce vehicle insurance.  Police Dept. responded.  </a:t>
            </a:r>
            <a:endParaRPr lang="en-US" sz="2000" dirty="0">
              <a:solidFill>
                <a:srgbClr val="FFFF00"/>
              </a:solidFill>
            </a:endParaRPr>
          </a:p>
        </p:txBody>
      </p:sp>
      <p:pic>
        <p:nvPicPr>
          <p:cNvPr id="7" name="Picture 6" descr="A close up of a white wall&#10;&#10;Description automatically generated">
            <a:extLst>
              <a:ext uri="{FF2B5EF4-FFF2-40B4-BE49-F238E27FC236}">
                <a16:creationId xmlns:a16="http://schemas.microsoft.com/office/drawing/2014/main" id="{D7378012-2B83-4B2E-A5F9-EDAE3C42A448}"/>
              </a:ext>
            </a:extLst>
          </p:cNvPr>
          <p:cNvPicPr>
            <a:picLocks noChangeAspect="1"/>
          </p:cNvPicPr>
          <p:nvPr/>
        </p:nvPicPr>
        <p:blipFill>
          <a:blip r:embed="rId3"/>
          <a:stretch>
            <a:fillRect/>
          </a:stretch>
        </p:blipFill>
        <p:spPr>
          <a:xfrm rot="5400000">
            <a:off x="4803029" y="2981909"/>
            <a:ext cx="4247777" cy="3185833"/>
          </a:xfrm>
          <a:prstGeom prst="rect">
            <a:avLst/>
          </a:prstGeom>
        </p:spPr>
      </p:pic>
      <p:pic>
        <p:nvPicPr>
          <p:cNvPr id="9" name="Picture 8" descr="A picture containing ground, outdoor, building, yellow&#10;&#10;Description automatically generated">
            <a:extLst>
              <a:ext uri="{FF2B5EF4-FFF2-40B4-BE49-F238E27FC236}">
                <a16:creationId xmlns:a16="http://schemas.microsoft.com/office/drawing/2014/main" id="{A0A7348C-0AD1-4171-934B-48FA259029D2}"/>
              </a:ext>
            </a:extLst>
          </p:cNvPr>
          <p:cNvPicPr>
            <a:picLocks noChangeAspect="1"/>
          </p:cNvPicPr>
          <p:nvPr/>
        </p:nvPicPr>
        <p:blipFill>
          <a:blip r:embed="rId4"/>
          <a:stretch>
            <a:fillRect/>
          </a:stretch>
        </p:blipFill>
        <p:spPr>
          <a:xfrm rot="5400000">
            <a:off x="8228242" y="2934735"/>
            <a:ext cx="4247777" cy="3185833"/>
          </a:xfrm>
          <a:prstGeom prst="rect">
            <a:avLst/>
          </a:prstGeom>
        </p:spPr>
      </p:pic>
    </p:spTree>
    <p:extLst>
      <p:ext uri="{BB962C8B-B14F-4D97-AF65-F5344CB8AC3E}">
        <p14:creationId xmlns:p14="http://schemas.microsoft.com/office/powerpoint/2010/main" val="23025599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5AD0B8"/>
      </a:accent1>
      <a:accent2>
        <a:srgbClr val="47BB7E"/>
      </a:accent2>
      <a:accent3>
        <a:srgbClr val="96CD4B"/>
      </a:accent3>
      <a:accent4>
        <a:srgbClr val="61C7DD"/>
      </a:accent4>
      <a:accent5>
        <a:srgbClr val="2495CF"/>
      </a:accent5>
      <a:accent6>
        <a:srgbClr val="5A74D1"/>
      </a:accent6>
      <a:hlink>
        <a:srgbClr val="72CEBB"/>
      </a:hlink>
      <a:folHlink>
        <a:srgbClr val="98E6D6"/>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0F262FD6-3409-4039-A531-64BD4D2F99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Mesh</Template>
  <TotalTime>6675</TotalTime>
  <Words>494</Words>
  <Application>Microsoft Office PowerPoint</Application>
  <PresentationFormat>Widescreen</PresentationFormat>
  <Paragraphs>45</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Century Gothic</vt:lpstr>
      <vt:lpstr>Mesh</vt:lpstr>
      <vt:lpstr>FuelMart &amp; Subway  Safety Committee Meeting</vt:lpstr>
      <vt:lpstr> 1. Safety Topic – Fatigue               2. No open floor items last month.                    </vt:lpstr>
      <vt:lpstr>Operation Safe Driver Week  Sun., July 14 through Sat. July 20, 2019</vt:lpstr>
      <vt:lpstr>Incidents and Injuries From 06/18/2019 to 07/15/2019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Date Range: Jan. 01, 2019 – July 15, 2019  Company Total Incidents:  74        FuelMart &amp; Subway Total Incidents: 50      FuelMart &amp; Subway employee injuries Reported: 11  FuelMart Property Damage and/or Vehicle Incidents: 14  FuelMart Customer Spills: 9  (6 at fuel pumps)  FuelMart &amp; Subway Customer injuries reported: 12  Other Incidents: 4</vt:lpstr>
      <vt:lpstr>Safety Topic Road Rage</vt:lpstr>
      <vt:lpstr>PowerPoint Presentation</vt:lpstr>
      <vt:lpstr>Open Floor   Safety Questions / Concerns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Transportation, DEF, &amp; MX Safety Committee Meeting</dc:title>
  <dc:creator>Jennifer Mills</dc:creator>
  <cp:lastModifiedBy>Phillip LeClaire</cp:lastModifiedBy>
  <cp:revision>609</cp:revision>
  <dcterms:created xsi:type="dcterms:W3CDTF">2016-12-29T20:25:21Z</dcterms:created>
  <dcterms:modified xsi:type="dcterms:W3CDTF">2019-07-16T15:44:10Z</dcterms:modified>
</cp:coreProperties>
</file>